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16" r:id="rId2"/>
    <p:sldId id="262" r:id="rId3"/>
    <p:sldId id="302" r:id="rId4"/>
    <p:sldId id="321" r:id="rId5"/>
    <p:sldId id="318" r:id="rId6"/>
    <p:sldId id="317" r:id="rId7"/>
    <p:sldId id="297" r:id="rId8"/>
    <p:sldId id="319" r:id="rId9"/>
    <p:sldId id="320" r:id="rId10"/>
    <p:sldId id="32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45" autoAdjust="0"/>
    <p:restoredTop sz="84783" autoAdjust="0"/>
  </p:normalViewPr>
  <p:slideViewPr>
    <p:cSldViewPr snapToGrid="0" snapToObjects="1">
      <p:cViewPr varScale="1">
        <p:scale>
          <a:sx n="62" d="100"/>
          <a:sy n="62" d="100"/>
        </p:scale>
        <p:origin x="208" y="1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27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5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8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01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8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5C602-272D-4125-0428-7129FCF9AF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JNCIS-ENT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879EAFA-F369-3E55-E070-6F7EEB723D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150DC9-A2D7-DCB0-82F5-C53FE9D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8B51F-6070-D660-4DE4-E8D17DFCA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JNCIS-ENT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1FD9AC6-973F-ADC3-EAC3-267759970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 Availability (HA)</a:t>
            </a:r>
          </a:p>
        </p:txBody>
      </p:sp>
    </p:spTree>
    <p:extLst>
      <p:ext uri="{BB962C8B-B14F-4D97-AF65-F5344CB8AC3E}">
        <p14:creationId xmlns:p14="http://schemas.microsoft.com/office/powerpoint/2010/main" val="176577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Performing a Unified ISSU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1970365"/>
          </a:xfrm>
        </p:spPr>
        <p:txBody>
          <a:bodyPr>
            <a:normAutofit/>
          </a:bodyPr>
          <a:lstStyle/>
          <a:p>
            <a:r>
              <a:rPr lang="en-US" sz="1800" dirty="0"/>
              <a:t>In-service software upgrade allows for Junos software to be upgraded on a redundant RE device with no interruption to the control plane</a:t>
            </a:r>
          </a:p>
          <a:p>
            <a:r>
              <a:rPr lang="en-US" sz="1800" dirty="0"/>
              <a:t>Requires GRES and NSR to be enabled for layer 3 protocols and NSB for layer 2</a:t>
            </a:r>
          </a:p>
          <a:p>
            <a:r>
              <a:rPr lang="en-US" sz="1800" dirty="0"/>
              <a:t>All REs must be running the same version of Junos prior to performing the ISSU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1A66-86EB-0EF2-049A-69759D3AB285}"/>
              </a:ext>
            </a:extLst>
          </p:cNvPr>
          <p:cNvSpPr txBox="1"/>
          <p:nvPr/>
        </p:nvSpPr>
        <p:spPr>
          <a:xfrm>
            <a:off x="405727" y="3876179"/>
            <a:ext cx="8134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{master}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request system software in-service-upgrade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9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Graceful Routing Engine Switchover, Nonstop Routing / Bridging and In-Service Software Upgrade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147" y="2695074"/>
            <a:ext cx="9997030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GRES, NSR, NSB and ISSU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GRES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2160865"/>
          </a:xfrm>
        </p:spPr>
        <p:txBody>
          <a:bodyPr>
            <a:normAutofit/>
          </a:bodyPr>
          <a:lstStyle/>
          <a:p>
            <a:r>
              <a:rPr lang="en-US" sz="1800" dirty="0"/>
              <a:t>Preserves Interface and kernel information between redundant routing engines </a:t>
            </a:r>
          </a:p>
          <a:p>
            <a:pPr lvl="1"/>
            <a:r>
              <a:rPr lang="en-US" sz="1600" dirty="0"/>
              <a:t>Without this, a failover from one routing engine to a backup routing engine would bounce the interfaces because the PFE will restart</a:t>
            </a:r>
          </a:p>
          <a:p>
            <a:pPr lvl="1"/>
            <a:r>
              <a:rPr lang="en-US" sz="1600" dirty="0"/>
              <a:t>PFE does not restart during a routing engine failover when GRES is configured</a:t>
            </a:r>
          </a:p>
          <a:p>
            <a:r>
              <a:rPr lang="en-US" sz="1800" dirty="0"/>
              <a:t>Does not preserve control plane information</a:t>
            </a:r>
          </a:p>
          <a:p>
            <a:pPr lvl="1"/>
            <a:r>
              <a:rPr lang="en-US" sz="1600" dirty="0"/>
              <a:t>Although the interfaces will remain up, the </a:t>
            </a:r>
            <a:r>
              <a:rPr lang="en-US" sz="1600" dirty="0" err="1"/>
              <a:t>rdp</a:t>
            </a:r>
            <a:r>
              <a:rPr lang="en-US" sz="1600" dirty="0"/>
              <a:t> will restart, requiring protocol adjacencies to re-established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3E091-18AA-78EC-2859-F6F11D08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46" y="3332862"/>
            <a:ext cx="4978554" cy="35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Redundant Routing Engines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3113365"/>
          </a:xfrm>
        </p:spPr>
        <p:txBody>
          <a:bodyPr>
            <a:normAutofit/>
          </a:bodyPr>
          <a:lstStyle/>
          <a:p>
            <a:r>
              <a:rPr lang="en-US" sz="1800" dirty="0"/>
              <a:t>RE0 and RE1 reference the routing engines installed in slot 0 and slot 1</a:t>
            </a:r>
          </a:p>
          <a:p>
            <a:pPr lvl="1"/>
            <a:r>
              <a:rPr lang="en-US" sz="1400" dirty="0"/>
              <a:t>Configuration groups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re0</a:t>
            </a:r>
            <a:r>
              <a:rPr lang="en-US" sz="1400" dirty="0"/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re1</a:t>
            </a:r>
            <a:r>
              <a:rPr lang="en-US" sz="1400" dirty="0"/>
              <a:t> may be used to set distinct management addresses and hostnames to each RE</a:t>
            </a:r>
          </a:p>
          <a:p>
            <a:pPr lvl="1"/>
            <a:r>
              <a:rPr lang="en-US" sz="1400" dirty="0"/>
              <a:t>Hostname, backup-router and </a:t>
            </a:r>
            <a:r>
              <a:rPr lang="en-US" sz="1400" dirty="0" err="1"/>
              <a:t>fxp</a:t>
            </a:r>
            <a:r>
              <a:rPr lang="en-US" sz="1400" dirty="0"/>
              <a:t> interface configuration may be applied to differentiate each RE</a:t>
            </a:r>
          </a:p>
          <a:p>
            <a:r>
              <a:rPr lang="en-US" sz="1600" dirty="0"/>
              <a:t>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 system commit synchronize </a:t>
            </a:r>
            <a:r>
              <a:rPr lang="en-US" sz="1600" dirty="0"/>
              <a:t>command is required to ensure the RE configurations remain synchronized</a:t>
            </a:r>
          </a:p>
          <a:p>
            <a:pPr lvl="1"/>
            <a:r>
              <a:rPr lang="en-US" sz="1400" dirty="0"/>
              <a:t>Without this command,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synchronize </a:t>
            </a:r>
            <a:r>
              <a:rPr lang="en-US" sz="1400" dirty="0"/>
              <a:t>command must be entered after each configuration change for the committed configuration to be synchronized to the backup RE</a:t>
            </a:r>
          </a:p>
          <a:p>
            <a:r>
              <a:rPr lang="en-US" sz="1600" dirty="0"/>
              <a:t>Without GRES enabled, automatic failover to redundant routing engines is not enabled by default</a:t>
            </a:r>
          </a:p>
          <a:p>
            <a:pPr lvl="1"/>
            <a:r>
              <a:rPr lang="en-US" sz="1400" dirty="0"/>
              <a:t>May be enabled with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chassis redundancy failover </a:t>
            </a:r>
            <a:r>
              <a:rPr lang="en-US" sz="14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332344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GRES Configuration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1325563"/>
          </a:xfrm>
        </p:spPr>
        <p:txBody>
          <a:bodyPr>
            <a:normAutofit/>
          </a:bodyPr>
          <a:lstStyle/>
          <a:p>
            <a:r>
              <a:rPr lang="en-US" sz="1800" dirty="0"/>
              <a:t>Only a single configuration statement is needed to configure GRES</a:t>
            </a:r>
          </a:p>
          <a:p>
            <a:r>
              <a:rPr lang="en-US" sz="1800" dirty="0"/>
              <a:t>Once GRES is enabled, the prompt will indicate the role of the currently logged into RE</a:t>
            </a:r>
          </a:p>
          <a:p>
            <a:pPr lvl="1"/>
            <a:r>
              <a:rPr lang="en-US" sz="1600" dirty="0"/>
              <a:t>Some platforms show this at the prompt regardless of GRES being enabled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8906E-0D8B-FCFD-86B5-78D0DD9ADEF1}"/>
              </a:ext>
            </a:extLst>
          </p:cNvPr>
          <p:cNvSpPr txBox="1"/>
          <p:nvPr/>
        </p:nvSpPr>
        <p:spPr>
          <a:xfrm>
            <a:off x="405727" y="2957934"/>
            <a:ext cx="622629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chassis redundancy graceful-switchover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show chassis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redundancy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graceful-switchover;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commit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{master}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</a:t>
            </a:r>
          </a:p>
        </p:txBody>
      </p:sp>
    </p:spTree>
    <p:extLst>
      <p:ext uri="{BB962C8B-B14F-4D97-AF65-F5344CB8AC3E}">
        <p14:creationId xmlns:p14="http://schemas.microsoft.com/office/powerpoint/2010/main" val="219644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NSR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3095077"/>
          </a:xfrm>
        </p:spPr>
        <p:txBody>
          <a:bodyPr>
            <a:normAutofit/>
          </a:bodyPr>
          <a:lstStyle/>
          <a:p>
            <a:r>
              <a:rPr lang="en-US" sz="1800" dirty="0"/>
              <a:t>Nonstop active Routing allows a Junos device to failover to a backup routing engine and maintain control plane state</a:t>
            </a:r>
          </a:p>
          <a:p>
            <a:pPr lvl="1"/>
            <a:r>
              <a:rPr lang="en-US" sz="1400" dirty="0"/>
              <a:t>This means routing protocol adjacencies will not need to re-establish after failover, the state is maintained</a:t>
            </a:r>
          </a:p>
          <a:p>
            <a:r>
              <a:rPr lang="en-US" sz="1600" dirty="0"/>
              <a:t>This is accomplished by running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rpd</a:t>
            </a:r>
            <a:r>
              <a:rPr lang="en-US" sz="1600" dirty="0"/>
              <a:t> process on both REs simultaneously</a:t>
            </a:r>
          </a:p>
          <a:p>
            <a:pPr lvl="1"/>
            <a:r>
              <a:rPr lang="en-US" sz="1400" dirty="0"/>
              <a:t>Recall that a failover while only running GRES requires a restart of the </a:t>
            </a:r>
            <a:r>
              <a:rPr lang="en-US" sz="1400" dirty="0" err="1"/>
              <a:t>rdp</a:t>
            </a:r>
            <a:r>
              <a:rPr lang="en-US" sz="1400" dirty="0"/>
              <a:t> </a:t>
            </a:r>
          </a:p>
          <a:p>
            <a:r>
              <a:rPr lang="en-US" sz="1600" dirty="0"/>
              <a:t>NSR requires the REs run the same version of Junos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6B8AB5-B84A-8289-F9C1-19AE19C6B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82517"/>
            <a:ext cx="7772400" cy="32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9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NSR Configuration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8C705F3-92F8-4D73-74DA-47CA3831B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11036629" cy="3151465"/>
          </a:xfrm>
        </p:spPr>
        <p:txBody>
          <a:bodyPr>
            <a:normAutofit/>
          </a:bodyPr>
          <a:lstStyle/>
          <a:p>
            <a:r>
              <a:rPr lang="en-US" sz="1800" dirty="0"/>
              <a:t>GRES must be enabled for NSR to function</a:t>
            </a:r>
          </a:p>
          <a:p>
            <a:r>
              <a:rPr lang="en-US" sz="1800" dirty="0"/>
              <a:t>Also recommended to enable commit synchronization to avoid having to synchronize the REs manually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D9647-3ED0-CE4A-321B-FCDF851DB79E}"/>
              </a:ext>
            </a:extLst>
          </p:cNvPr>
          <p:cNvSpPr txBox="1"/>
          <p:nvPr/>
        </p:nvSpPr>
        <p:spPr>
          <a:xfrm>
            <a:off x="405727" y="2587231"/>
            <a:ext cx="622629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routing-options nonstop-routing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show routing-options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nonstop-routing;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show chassis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redundancy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graceful-switchover;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set system commit synchronize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2DDAD-8DD1-45E4-F15C-A2761A33D44A}"/>
              </a:ext>
            </a:extLst>
          </p:cNvPr>
          <p:cNvSpPr txBox="1"/>
          <p:nvPr/>
        </p:nvSpPr>
        <p:spPr>
          <a:xfrm>
            <a:off x="6632019" y="2579543"/>
            <a:ext cx="42666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commit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re0: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configuration check succeeds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re1: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re0: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{master}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lab@MX1-re0# </a:t>
            </a:r>
          </a:p>
        </p:txBody>
      </p:sp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NSB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3613697"/>
          </a:xfrm>
        </p:spPr>
        <p:txBody>
          <a:bodyPr>
            <a:normAutofit/>
          </a:bodyPr>
          <a:lstStyle/>
          <a:p>
            <a:r>
              <a:rPr lang="en-US" sz="1800" dirty="0"/>
              <a:t>Nonstop Bridging works much like NSR though preserves L2 protocol information during an RE switchover, rather than L3 protocol information</a:t>
            </a:r>
          </a:p>
          <a:p>
            <a:r>
              <a:rPr lang="en-US" sz="1800" dirty="0"/>
              <a:t>Layer 2 protocols supported include:</a:t>
            </a:r>
          </a:p>
          <a:p>
            <a:pPr lvl="1"/>
            <a:r>
              <a:rPr lang="en-US" sz="1400" dirty="0"/>
              <a:t>Spanning Tree protocol (STP)</a:t>
            </a:r>
          </a:p>
          <a:p>
            <a:pPr lvl="1"/>
            <a:r>
              <a:rPr lang="en-US" sz="1400" dirty="0"/>
              <a:t>Rapid Spanning Tree Protocol (RSTP)</a:t>
            </a:r>
          </a:p>
          <a:p>
            <a:pPr lvl="1"/>
            <a:r>
              <a:rPr lang="en-US" sz="1400" dirty="0"/>
              <a:t>Multiple Spanning tree Protocol (MSTP)</a:t>
            </a:r>
          </a:p>
          <a:p>
            <a:pPr lvl="1"/>
            <a:r>
              <a:rPr lang="en-US" sz="1400" dirty="0"/>
              <a:t>VLAN Spanning Tree Protocol (VSTP)</a:t>
            </a:r>
          </a:p>
          <a:p>
            <a:r>
              <a:rPr lang="en-US" sz="1600" dirty="0"/>
              <a:t>Like how NSR runs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process on a backup RE, NSB runs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l2cpd</a:t>
            </a:r>
            <a:r>
              <a:rPr lang="en-US" sz="1600" dirty="0"/>
              <a:t> process on the backup 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7C5062-3237-9A88-304D-A088019B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54" y="3935474"/>
            <a:ext cx="6876691" cy="28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86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NSB Configuration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2732365"/>
          </a:xfrm>
        </p:spPr>
        <p:txBody>
          <a:bodyPr>
            <a:normAutofit/>
          </a:bodyPr>
          <a:lstStyle/>
          <a:p>
            <a:r>
              <a:rPr lang="en-US" sz="1800" dirty="0"/>
              <a:t>NSB requires that GRES be enabled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6138B-DCB7-BDC2-DA24-DD451BE1A9F9}"/>
              </a:ext>
            </a:extLst>
          </p:cNvPr>
          <p:cNvSpPr txBox="1"/>
          <p:nvPr/>
        </p:nvSpPr>
        <p:spPr>
          <a:xfrm>
            <a:off x="405727" y="2090172"/>
            <a:ext cx="62262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lab@EX1#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chassis redundancy graceful-switchover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lab@EX1# show chassis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redundancy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graceful-switchover;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lab@EX1#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protocols layer2-control nonstop-bridging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lab@EX1# commit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commit complete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{master:0}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lab@EX1-re0# </a:t>
            </a:r>
          </a:p>
        </p:txBody>
      </p:sp>
    </p:spTree>
    <p:extLst>
      <p:ext uri="{BB962C8B-B14F-4D97-AF65-F5344CB8AC3E}">
        <p14:creationId xmlns:p14="http://schemas.microsoft.com/office/powerpoint/2010/main" val="1614713483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906ECA90-8DF3-461B-922A-9EE634B123D9}"/>
</file>

<file path=customXml/itemProps2.xml><?xml version="1.0" encoding="utf-8"?>
<ds:datastoreItem xmlns:ds="http://schemas.openxmlformats.org/officeDocument/2006/customXml" ds:itemID="{EA443A6D-84CC-4FF6-A77F-348058132D30}"/>
</file>

<file path=customXml/itemProps3.xml><?xml version="1.0" encoding="utf-8"?>
<ds:datastoreItem xmlns:ds="http://schemas.openxmlformats.org/officeDocument/2006/customXml" ds:itemID="{314857B8-E236-4427-B459-17E436A4E7F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59233</TotalTime>
  <Words>655</Words>
  <Application>Microsoft Macintosh PowerPoint</Application>
  <PresentationFormat>Widescreen</PresentationFormat>
  <Paragraphs>105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JNCIS-ENT</vt:lpstr>
      <vt:lpstr>GRES, NSR, NSB and ISSU</vt:lpstr>
      <vt:lpstr>What is GRES</vt:lpstr>
      <vt:lpstr>Redundant Routing Engines</vt:lpstr>
      <vt:lpstr>GRES Configuration</vt:lpstr>
      <vt:lpstr>What is NSR</vt:lpstr>
      <vt:lpstr>NSR Configuration</vt:lpstr>
      <vt:lpstr>What is NSB</vt:lpstr>
      <vt:lpstr>NSB Configuration</vt:lpstr>
      <vt:lpstr>Performing a Unified ISSU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147</cp:revision>
  <dcterms:created xsi:type="dcterms:W3CDTF">2019-02-27T16:42:59Z</dcterms:created>
  <dcterms:modified xsi:type="dcterms:W3CDTF">2023-08-20T19:11:38Z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